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9" r:id="rId3"/>
    <p:sldId id="270" r:id="rId4"/>
    <p:sldId id="260" r:id="rId5"/>
    <p:sldId id="271" r:id="rId6"/>
    <p:sldId id="273" r:id="rId7"/>
    <p:sldId id="261" r:id="rId8"/>
    <p:sldId id="263" r:id="rId9"/>
    <p:sldId id="264" r:id="rId10"/>
    <p:sldId id="265" r:id="rId11"/>
    <p:sldId id="262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1075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17612124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b17612124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17612124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b1761212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b1761212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b1761212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b17612124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b17612124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6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17612124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b17612124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1761212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b1761212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17612124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b17612124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17612124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3b17612124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49836" y="-58993"/>
            <a:ext cx="12191695" cy="6858000"/>
          </a:xfrm>
          <a:prstGeom prst="rect">
            <a:avLst/>
          </a:prstGeom>
          <a:gradFill>
            <a:gsLst>
              <a:gs pos="0">
                <a:srgbClr val="003366">
                  <a:alpha val="84705"/>
                </a:srgbClr>
              </a:gs>
              <a:gs pos="100000">
                <a:srgbClr val="003366">
                  <a:alpha val="84705"/>
                </a:srgbClr>
              </a:gs>
            </a:gsLst>
            <a:lin ang="16200000" scaled="0"/>
          </a:gradFill>
          <a:ln w="9525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986643" y="635351"/>
            <a:ext cx="8654687" cy="84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algn="l"/>
            <a:r>
              <a:rPr lang="en-US" sz="2400" b="1" i="0" u="none" strike="noStrike" baseline="0" dirty="0">
                <a:solidFill>
                  <a:schemeClr val="bg1"/>
                </a:solidFill>
                <a:latin typeface="OpenSans"/>
              </a:rPr>
              <a:t>Robust tracking control for a quadrotor subjected to disturbances using new hyperplane-based fast Terminal Sliding Mode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612166" y="5002681"/>
            <a:ext cx="5142691" cy="331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Based on PLOS ONE Research Paper and Lab Work Implementation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306833" y="5616064"/>
            <a:ext cx="9753356" cy="23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Moussa Labbadi, Jamshed Iqbal, Mohamed Djemai, Yassine Boukal, Yassine Bouteraa</a:t>
            </a:r>
            <a:endParaRPr sz="1196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853433" y="1770581"/>
            <a:ext cx="4071884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Mariam JANBEIN – Adel KANSO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859969" y="2536507"/>
            <a:ext cx="4037195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Directed By : 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Imtiaz Ur Rehman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/>
          <p:nvPr/>
        </p:nvSpPr>
        <p:spPr>
          <a:xfrm>
            <a:off x="-13633" y="-112585"/>
            <a:ext cx="12191700" cy="6681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2040325" y="-3225"/>
            <a:ext cx="80838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Spiral Trajectory Simulation (Disturbance eq.43.) Results</a:t>
            </a:r>
            <a:endParaRPr sz="2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1" y="555496"/>
            <a:ext cx="6042600" cy="6285300"/>
          </a:xfrm>
          <a:prstGeom prst="roundRect">
            <a:avLst>
              <a:gd name="adj" fmla="val 2990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6042656" y="555496"/>
            <a:ext cx="6149100" cy="6261600"/>
          </a:xfrm>
          <a:prstGeom prst="roundRect">
            <a:avLst>
              <a:gd name="adj" fmla="val 2492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22"/>
          <p:cNvPicPr preferRelativeResize="0"/>
          <p:nvPr/>
        </p:nvPicPr>
        <p:blipFill rotWithShape="1">
          <a:blip r:embed="rId3">
            <a:alphaModFix/>
          </a:blip>
          <a:srcRect l="7509" t="1632" r="9420" b="6159"/>
          <a:stretch/>
        </p:blipFill>
        <p:spPr>
          <a:xfrm>
            <a:off x="102050" y="642766"/>
            <a:ext cx="3016250" cy="244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 rotWithShape="1">
          <a:blip r:embed="rId4">
            <a:alphaModFix/>
          </a:blip>
          <a:srcRect l="6733" r="8885" b="6138"/>
          <a:stretch/>
        </p:blipFill>
        <p:spPr>
          <a:xfrm>
            <a:off x="3118300" y="556888"/>
            <a:ext cx="2834825" cy="252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5">
            <a:alphaModFix/>
          </a:blip>
          <a:srcRect l="4460" r="8756" b="6933"/>
          <a:stretch/>
        </p:blipFill>
        <p:spPr>
          <a:xfrm>
            <a:off x="6110500" y="556915"/>
            <a:ext cx="3016250" cy="25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 rotWithShape="1">
          <a:blip r:embed="rId6">
            <a:alphaModFix/>
          </a:blip>
          <a:srcRect l="6645" r="8586" b="5633"/>
          <a:stretch/>
        </p:blipFill>
        <p:spPr>
          <a:xfrm>
            <a:off x="9126750" y="538500"/>
            <a:ext cx="3016250" cy="252735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322" name="Google Shape;322;p22"/>
          <p:cNvPicPr preferRelativeResize="0"/>
          <p:nvPr/>
        </p:nvPicPr>
        <p:blipFill rotWithShape="1">
          <a:blip r:embed="rId7">
            <a:alphaModFix/>
          </a:blip>
          <a:srcRect l="4561" t="6801" r="9217" b="3584"/>
          <a:stretch/>
        </p:blipFill>
        <p:spPr>
          <a:xfrm>
            <a:off x="102050" y="3367775"/>
            <a:ext cx="3482200" cy="33495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323" name="Google Shape;323;p22"/>
          <p:cNvPicPr preferRelativeResize="0"/>
          <p:nvPr/>
        </p:nvPicPr>
        <p:blipFill rotWithShape="1">
          <a:blip r:embed="rId8">
            <a:alphaModFix/>
          </a:blip>
          <a:srcRect l="21088" r="16869" b="9477"/>
          <a:stretch/>
        </p:blipFill>
        <p:spPr>
          <a:xfrm>
            <a:off x="3991425" y="3367775"/>
            <a:ext cx="3095625" cy="3349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9">
            <a:alphaModFix/>
          </a:blip>
          <a:srcRect l="5407" r="9166" b="6568"/>
          <a:stretch/>
        </p:blipFill>
        <p:spPr>
          <a:xfrm>
            <a:off x="7200450" y="3540126"/>
            <a:ext cx="4828200" cy="31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/>
          <p:nvPr/>
        </p:nvSpPr>
        <p:spPr>
          <a:xfrm>
            <a:off x="-13633" y="-112585"/>
            <a:ext cx="12191695" cy="668081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3080380" y="-10449"/>
            <a:ext cx="5514543" cy="4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Loop and corner Trajectory Simulation Results</a:t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1" y="555496"/>
            <a:ext cx="6042654" cy="6285357"/>
          </a:xfrm>
          <a:prstGeom prst="roundRect">
            <a:avLst>
              <a:gd name="adj" fmla="val 2990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6042656" y="555496"/>
            <a:ext cx="6149040" cy="6261545"/>
          </a:xfrm>
          <a:prstGeom prst="roundRect">
            <a:avLst>
              <a:gd name="adj" fmla="val 2492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92016" y="567748"/>
            <a:ext cx="298836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 Disturbances :</a:t>
            </a:r>
            <a:endParaRPr sz="1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3">
            <a:alphaModFix/>
          </a:blip>
          <a:srcRect l="9512" t="10599" r="9646" b="6282"/>
          <a:stretch/>
        </p:blipFill>
        <p:spPr>
          <a:xfrm>
            <a:off x="40585" y="873703"/>
            <a:ext cx="4731440" cy="255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 rotWithShape="1">
          <a:blip r:embed="rId4">
            <a:alphaModFix/>
          </a:blip>
          <a:srcRect l="5055" t="11406" r="9895" b="3299"/>
          <a:stretch/>
        </p:blipFill>
        <p:spPr>
          <a:xfrm>
            <a:off x="4812609" y="730487"/>
            <a:ext cx="3683691" cy="26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5">
            <a:alphaModFix/>
          </a:blip>
          <a:srcRect l="31719" t="12076" r="27422" b="11644"/>
          <a:stretch/>
        </p:blipFill>
        <p:spPr>
          <a:xfrm>
            <a:off x="8536885" y="730487"/>
            <a:ext cx="3655116" cy="26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 rotWithShape="1">
          <a:blip r:embed="rId6">
            <a:alphaModFix/>
          </a:blip>
          <a:srcRect l="9896" t="11536" r="9687" b="4848"/>
          <a:stretch/>
        </p:blipFill>
        <p:spPr>
          <a:xfrm>
            <a:off x="40585" y="3829050"/>
            <a:ext cx="4731440" cy="29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7">
            <a:alphaModFix/>
          </a:blip>
          <a:srcRect l="4427" t="11979" r="9766" b="3425"/>
          <a:stretch/>
        </p:blipFill>
        <p:spPr>
          <a:xfrm>
            <a:off x="4812610" y="3840955"/>
            <a:ext cx="3683690" cy="298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8">
            <a:alphaModFix/>
          </a:blip>
          <a:srcRect l="27292" t="12323" r="18438" b="10435"/>
          <a:stretch/>
        </p:blipFill>
        <p:spPr>
          <a:xfrm>
            <a:off x="8577166" y="3686176"/>
            <a:ext cx="3614530" cy="313086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9"/>
          <p:cNvSpPr txBox="1"/>
          <p:nvPr/>
        </p:nvSpPr>
        <p:spPr>
          <a:xfrm>
            <a:off x="40585" y="3382957"/>
            <a:ext cx="395039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With Disturbances given in the paper :</a:t>
            </a:r>
            <a:endParaRPr sz="1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/>
          <p:nvPr/>
        </p:nvSpPr>
        <p:spPr>
          <a:xfrm>
            <a:off x="-49836" y="-58993"/>
            <a:ext cx="12191700" cy="6858000"/>
          </a:xfrm>
          <a:prstGeom prst="rect">
            <a:avLst/>
          </a:prstGeom>
          <a:gradFill>
            <a:gsLst>
              <a:gs pos="0">
                <a:srgbClr val="003366">
                  <a:alpha val="84705"/>
                </a:srgbClr>
              </a:gs>
              <a:gs pos="100000">
                <a:srgbClr val="003366">
                  <a:alpha val="84705"/>
                </a:srgbClr>
              </a:gs>
            </a:gsLst>
            <a:lin ang="16200038" scaled="0"/>
          </a:gradFill>
          <a:ln w="9525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37779" y="2834846"/>
            <a:ext cx="12016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/>
          <p:nvPr/>
        </p:nvSpPr>
        <p:spPr>
          <a:xfrm>
            <a:off x="6070068" y="857246"/>
            <a:ext cx="6117600" cy="6000900"/>
          </a:xfrm>
          <a:prstGeom prst="roundRect">
            <a:avLst>
              <a:gd name="adj" fmla="val 6584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0" y="0"/>
            <a:ext cx="12191700" cy="8574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666733" y="190499"/>
            <a:ext cx="108582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2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0" y="857247"/>
            <a:ext cx="6024300" cy="6000900"/>
          </a:xfrm>
          <a:prstGeom prst="roundRect">
            <a:avLst>
              <a:gd name="adj" fmla="val 3764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162452" y="969961"/>
            <a:ext cx="49053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5" b="1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315" b="1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Quadrotor Hardware Structure </a:t>
            </a:r>
            <a:endParaRPr/>
          </a:p>
        </p:txBody>
      </p:sp>
      <p:pic>
        <p:nvPicPr>
          <p:cNvPr id="340" name="Google Shape;340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653" y="998220"/>
            <a:ext cx="228594" cy="19430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/>
          <p:nvPr/>
        </p:nvSpPr>
        <p:spPr>
          <a:xfrm>
            <a:off x="6104725" y="2903811"/>
            <a:ext cx="6014400" cy="371400"/>
          </a:xfrm>
          <a:prstGeom prst="roundRect">
            <a:avLst>
              <a:gd name="adj" fmla="val 2051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4"/>
          <p:cNvSpPr/>
          <p:nvPr/>
        </p:nvSpPr>
        <p:spPr>
          <a:xfrm rot="-5400000">
            <a:off x="5976150" y="3018677"/>
            <a:ext cx="3714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6238617" y="2954955"/>
            <a:ext cx="59958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small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propellers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 clockwise, 2 counter-clockwise) attached to each motor</a:t>
            </a:r>
            <a:endParaRPr sz="1200" b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6095847" y="2163904"/>
            <a:ext cx="6023100" cy="371400"/>
          </a:xfrm>
          <a:prstGeom prst="roundRect">
            <a:avLst>
              <a:gd name="adj" fmla="val 2051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4"/>
          <p:cNvSpPr/>
          <p:nvPr/>
        </p:nvSpPr>
        <p:spPr>
          <a:xfrm rot="-5400000">
            <a:off x="5986836" y="2283680"/>
            <a:ext cx="3714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6111971" y="4284084"/>
            <a:ext cx="6006900" cy="371400"/>
          </a:xfrm>
          <a:prstGeom prst="roundRect">
            <a:avLst>
              <a:gd name="adj" fmla="val 2051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4"/>
          <p:cNvSpPr txBox="1"/>
          <p:nvPr/>
        </p:nvSpPr>
        <p:spPr>
          <a:xfrm>
            <a:off x="6295174" y="2189942"/>
            <a:ext cx="45252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arms supporting motors and propellers. </a:t>
            </a:r>
            <a:endParaRPr sz="1400" b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6095847" y="1434010"/>
            <a:ext cx="6023100" cy="371400"/>
          </a:xfrm>
          <a:prstGeom prst="roundRect">
            <a:avLst>
              <a:gd name="adj" fmla="val 2051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4"/>
          <p:cNvSpPr/>
          <p:nvPr/>
        </p:nvSpPr>
        <p:spPr>
          <a:xfrm rot="-5400000">
            <a:off x="5986835" y="1553786"/>
            <a:ext cx="3714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6274060" y="1479242"/>
            <a:ext cx="45465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Lightweight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plastic body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designed for indoor/outdoor flight.</a:t>
            </a:r>
            <a:endParaRPr sz="1200" b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6106536" y="3661628"/>
            <a:ext cx="6012300" cy="371400"/>
          </a:xfrm>
          <a:prstGeom prst="roundRect">
            <a:avLst>
              <a:gd name="adj" fmla="val 2051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 rot="-5400000">
            <a:off x="5976149" y="4412022"/>
            <a:ext cx="3714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6238615" y="3691151"/>
            <a:ext cx="6117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Removable </a:t>
            </a: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Li-Po (Lithium Polymer) battery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powering all electronics and motors</a:t>
            </a:r>
            <a:endParaRPr sz="1200" b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4"/>
          <p:cNvSpPr txBox="1"/>
          <p:nvPr/>
        </p:nvSpPr>
        <p:spPr>
          <a:xfrm>
            <a:off x="6277297" y="4324302"/>
            <a:ext cx="57033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Link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2.4 GHz Wi-Fi (802.11n)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control commands and video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71086" y="1880062"/>
            <a:ext cx="2948056" cy="392847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4"/>
          <p:cNvSpPr/>
          <p:nvPr/>
        </p:nvSpPr>
        <p:spPr>
          <a:xfrm rot="-5400000">
            <a:off x="5992273" y="3785981"/>
            <a:ext cx="3714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6111972" y="4957769"/>
            <a:ext cx="6006900" cy="371400"/>
          </a:xfrm>
          <a:prstGeom prst="roundRect">
            <a:avLst>
              <a:gd name="adj" fmla="val 2051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4"/>
          <p:cNvSpPr/>
          <p:nvPr/>
        </p:nvSpPr>
        <p:spPr>
          <a:xfrm rot="-5400000">
            <a:off x="5985758" y="5085708"/>
            <a:ext cx="3714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6283242" y="4972018"/>
            <a:ext cx="58215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Multi-color LED gives visual feedback on power, connection, and flight state</a:t>
            </a:r>
            <a:endParaRPr sz="1400" b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/>
          <p:nvPr/>
        </p:nvSpPr>
        <p:spPr>
          <a:xfrm>
            <a:off x="-13633" y="-112585"/>
            <a:ext cx="12191700" cy="6681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3324925" y="-3224"/>
            <a:ext cx="55146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" y="555496"/>
            <a:ext cx="6042600" cy="6285300"/>
          </a:xfrm>
          <a:prstGeom prst="roundRect">
            <a:avLst>
              <a:gd name="adj" fmla="val 2990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6042656" y="555496"/>
            <a:ext cx="6149100" cy="6261600"/>
          </a:xfrm>
          <a:prstGeom prst="roundRect">
            <a:avLst>
              <a:gd name="adj" fmla="val 2492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 r="12165" b="11111"/>
          <a:stretch/>
        </p:blipFill>
        <p:spPr>
          <a:xfrm>
            <a:off x="2444675" y="3774340"/>
            <a:ext cx="3469752" cy="2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 rotWithShape="1">
          <a:blip r:embed="rId4">
            <a:alphaModFix/>
          </a:blip>
          <a:srcRect l="4634" b="4689"/>
          <a:stretch/>
        </p:blipFill>
        <p:spPr>
          <a:xfrm>
            <a:off x="45625" y="3774350"/>
            <a:ext cx="3132525" cy="30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 rotWithShape="1">
          <a:blip r:embed="rId5">
            <a:alphaModFix/>
          </a:blip>
          <a:srcRect l="5231" t="8444" b="4043"/>
          <a:stretch/>
        </p:blipFill>
        <p:spPr>
          <a:xfrm>
            <a:off x="45625" y="800276"/>
            <a:ext cx="3183949" cy="2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 rotWithShape="1">
          <a:blip r:embed="rId6">
            <a:alphaModFix/>
          </a:blip>
          <a:srcRect t="7861" r="14398" b="8679"/>
          <a:stretch/>
        </p:blipFill>
        <p:spPr>
          <a:xfrm>
            <a:off x="2906000" y="800274"/>
            <a:ext cx="3008425" cy="28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 rotWithShape="1">
          <a:blip r:embed="rId7">
            <a:alphaModFix/>
          </a:blip>
          <a:srcRect b="2104"/>
          <a:stretch/>
        </p:blipFill>
        <p:spPr>
          <a:xfrm>
            <a:off x="6184412" y="695254"/>
            <a:ext cx="5766048" cy="30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/>
        </p:nvSpPr>
        <p:spPr>
          <a:xfrm>
            <a:off x="3" y="497246"/>
            <a:ext cx="3950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First Attempt:</a:t>
            </a:r>
            <a:endParaRPr sz="1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 rotWithShape="1">
          <a:blip r:embed="rId8">
            <a:alphaModFix/>
          </a:blip>
          <a:srcRect t="-1576" b="1786"/>
          <a:stretch/>
        </p:blipFill>
        <p:spPr>
          <a:xfrm>
            <a:off x="6221812" y="3681136"/>
            <a:ext cx="5766048" cy="31214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sp>
        <p:nvSpPr>
          <p:cNvPr id="375" name="Google Shape;375;p25"/>
          <p:cNvSpPr txBox="1"/>
          <p:nvPr/>
        </p:nvSpPr>
        <p:spPr>
          <a:xfrm>
            <a:off x="92016" y="3631961"/>
            <a:ext cx="2988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Second Attempt:</a:t>
            </a:r>
            <a:endParaRPr sz="1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/>
          <p:nvPr/>
        </p:nvSpPr>
        <p:spPr>
          <a:xfrm>
            <a:off x="0" y="0"/>
            <a:ext cx="12191700" cy="8574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666733" y="190499"/>
            <a:ext cx="108582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2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 &amp; Future Work </a:t>
            </a:r>
            <a:endParaRPr sz="2392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666733" y="1143000"/>
            <a:ext cx="6343500" cy="5429400"/>
          </a:xfrm>
          <a:prstGeom prst="roundRect">
            <a:avLst>
              <a:gd name="adj" fmla="val 2807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6"/>
          <p:cNvSpPr/>
          <p:nvPr/>
        </p:nvSpPr>
        <p:spPr>
          <a:xfrm>
            <a:off x="904850" y="1802950"/>
            <a:ext cx="5724300" cy="1723500"/>
          </a:xfrm>
          <a:prstGeom prst="roundRect">
            <a:avLst>
              <a:gd name="adj" fmla="val 3375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6"/>
          <p:cNvSpPr/>
          <p:nvPr/>
        </p:nvSpPr>
        <p:spPr>
          <a:xfrm rot="-5400000">
            <a:off x="113300" y="2602956"/>
            <a:ext cx="17151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1036850" y="1968975"/>
            <a:ext cx="52554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457200" marR="0" lvl="0" indent="-322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76"/>
              <a:buFont typeface="Calibri"/>
              <a:buChar char="●"/>
            </a:pPr>
            <a:r>
              <a:rPr lang="en-US" sz="1476" b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Faster state convergence compared to traditional SMC </a:t>
            </a:r>
            <a:r>
              <a:rPr lang="en-US" sz="147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1476" b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2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76"/>
              <a:buFont typeface="Calibri"/>
              <a:buChar char="●"/>
            </a:pPr>
            <a:r>
              <a:rPr lang="en-US" sz="147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The sliding surface helps the drone follow the desired path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22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76"/>
              <a:buFont typeface="Calibri"/>
              <a:buChar char="●"/>
            </a:pPr>
            <a:r>
              <a:rPr lang="en-US" sz="147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In simulation, the system reaches the sliding surface quickly.</a:t>
            </a:r>
            <a:endParaRPr sz="1476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7295967" y="1143000"/>
            <a:ext cx="4229100" cy="5429400"/>
          </a:xfrm>
          <a:prstGeom prst="roundRect">
            <a:avLst>
              <a:gd name="adj" fmla="val 3603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7715575" y="1381125"/>
            <a:ext cx="357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5" b="1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Future Work </a:t>
            </a:r>
            <a:endParaRPr/>
          </a:p>
        </p:txBody>
      </p:sp>
      <p:pic>
        <p:nvPicPr>
          <p:cNvPr id="388" name="Google Shape;388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6050" y="1410942"/>
            <a:ext cx="266693" cy="2261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/>
          <p:nvPr/>
        </p:nvSpPr>
        <p:spPr>
          <a:xfrm>
            <a:off x="7534075" y="1803025"/>
            <a:ext cx="3752700" cy="1723200"/>
          </a:xfrm>
          <a:prstGeom prst="roundRect">
            <a:avLst>
              <a:gd name="adj" fmla="val 7272"/>
            </a:avLst>
          </a:prstGeom>
          <a:solidFill>
            <a:srgbClr val="E6F0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6"/>
          <p:cNvSpPr/>
          <p:nvPr/>
        </p:nvSpPr>
        <p:spPr>
          <a:xfrm rot="-5400000">
            <a:off x="6738476" y="2598925"/>
            <a:ext cx="1723200" cy="13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7624925" y="2236650"/>
            <a:ext cx="35712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457200" marR="0" lvl="0" indent="-32232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76"/>
              <a:buFont typeface="Calibri"/>
              <a:buChar char="●"/>
            </a:pPr>
            <a:r>
              <a:rPr lang="en-US" sz="147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Complete the Experimental Validation</a:t>
            </a:r>
            <a:endParaRPr sz="1476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232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76"/>
              <a:buFont typeface="Calibri"/>
              <a:buChar char="●"/>
            </a:pPr>
            <a:r>
              <a:rPr lang="en-US" sz="147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Investigate Fractional-Order Control for Performance Improvement</a:t>
            </a:r>
            <a:endParaRPr sz="1476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1171550" y="1358100"/>
            <a:ext cx="3501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35" b="1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393" name="Google Shape;393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50" y="1387917"/>
            <a:ext cx="266693" cy="22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94;p14">
            <a:extLst>
              <a:ext uri="{FF2B5EF4-FFF2-40B4-BE49-F238E27FC236}">
                <a16:creationId xmlns:a16="http://schemas.microsoft.com/office/drawing/2014/main" id="{52B1590C-2ECD-43EC-847C-CBE869EB57E3}"/>
              </a:ext>
            </a:extLst>
          </p:cNvPr>
          <p:cNvSpPr/>
          <p:nvPr/>
        </p:nvSpPr>
        <p:spPr>
          <a:xfrm>
            <a:off x="0" y="-19050"/>
            <a:ext cx="12191695" cy="85725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95;p14">
            <a:extLst>
              <a:ext uri="{FF2B5EF4-FFF2-40B4-BE49-F238E27FC236}">
                <a16:creationId xmlns:a16="http://schemas.microsoft.com/office/drawing/2014/main" id="{96EAAD8B-7EA2-4EF2-B40C-E41D02B3E135}"/>
              </a:ext>
            </a:extLst>
          </p:cNvPr>
          <p:cNvSpPr txBox="1"/>
          <p:nvPr/>
        </p:nvSpPr>
        <p:spPr>
          <a:xfrm>
            <a:off x="666733" y="190499"/>
            <a:ext cx="10858228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2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/>
          </a:p>
        </p:txBody>
      </p:sp>
      <p:sp>
        <p:nvSpPr>
          <p:cNvPr id="46" name="Google Shape;95;p14">
            <a:extLst>
              <a:ext uri="{FF2B5EF4-FFF2-40B4-BE49-F238E27FC236}">
                <a16:creationId xmlns:a16="http://schemas.microsoft.com/office/drawing/2014/main" id="{8C98DA47-8ECA-4B63-8F99-749481A1C25B}"/>
              </a:ext>
            </a:extLst>
          </p:cNvPr>
          <p:cNvSpPr txBox="1"/>
          <p:nvPr/>
        </p:nvSpPr>
        <p:spPr>
          <a:xfrm>
            <a:off x="202927" y="3366056"/>
            <a:ext cx="4678349" cy="263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2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Motivation :</a:t>
            </a:r>
            <a:br>
              <a:rPr lang="en-US" sz="2392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obust tracking under disturbances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Challenges: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Nonlinearity,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underactuation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chattering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Proposed approach: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INH-SMC combining ITSM + NTSM</a:t>
            </a:r>
            <a:r>
              <a:rPr lang="en-US" sz="1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9903D2-EE79-44C5-BB71-B8EB0EA6C867}"/>
              </a:ext>
            </a:extLst>
          </p:cNvPr>
          <p:cNvSpPr txBox="1"/>
          <p:nvPr/>
        </p:nvSpPr>
        <p:spPr>
          <a:xfrm>
            <a:off x="202927" y="1221223"/>
            <a:ext cx="66436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quadrotor is nonlinear, underactuated and subject to disturbances. Sliding Mode Control (SMC) is robust but causes chattering. This paper builds a new controller that combines integral terminal sliding mode and nonsingular terminal sliding mode into a hyperplane sliding manifold, yielding finite-time convergence and smoother inputs.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653CA-7642-4516-9742-4E96AFFA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183" y="2044217"/>
            <a:ext cx="5355512" cy="35703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7D1A4943-1C3B-4F48-8BC6-B41965097986}"/>
              </a:ext>
            </a:extLst>
          </p:cNvPr>
          <p:cNvSpPr/>
          <p:nvPr/>
        </p:nvSpPr>
        <p:spPr>
          <a:xfrm>
            <a:off x="0" y="0"/>
            <a:ext cx="12191695" cy="85725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FC6DB1-494B-49B5-8014-7D5A736B3418}"/>
              </a:ext>
            </a:extLst>
          </p:cNvPr>
          <p:cNvSpPr txBox="1"/>
          <p:nvPr/>
        </p:nvSpPr>
        <p:spPr>
          <a:xfrm>
            <a:off x="666733" y="127003"/>
            <a:ext cx="3927614" cy="6032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</a:rPr>
              <a:t>Mathematical model </a:t>
            </a:r>
            <a:endParaRPr sz="2392" b="1" dirty="0">
              <a:solidFill>
                <a:schemeClr val="bg1"/>
              </a:solidFill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1786E72-476C-4B52-8523-9686037F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1673"/>
            <a:ext cx="4973366" cy="253873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09DACA6-962C-4A05-94E8-348C1284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97" y="4725781"/>
            <a:ext cx="3505504" cy="1767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9744EE-D2C5-4F16-9A6A-34D684BB74B6}"/>
                  </a:ext>
                </a:extLst>
              </p:cNvPr>
              <p:cNvSpPr txBox="1"/>
              <p:nvPr/>
            </p:nvSpPr>
            <p:spPr>
              <a:xfrm>
                <a:off x="65030" y="984253"/>
                <a:ext cx="7021569" cy="196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Model uses Newton–Euler for attitude and translational dynamics; disturbances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(t) are added to each subsystem and assumed bounded. The system is underactuated total thrust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affects translation and torques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​ affect attitude. We define virtual translational controls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​, and compute desired roll/pitch.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9744EE-D2C5-4F16-9A6A-34D684BB7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" y="984253"/>
                <a:ext cx="7021569" cy="1963166"/>
              </a:xfrm>
              <a:prstGeom prst="rect">
                <a:avLst/>
              </a:prstGeom>
              <a:blipFill>
                <a:blip r:embed="rId4"/>
                <a:stretch>
                  <a:fillRect l="-956" t="-1238" r="-1738" b="-4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041D63D-73B8-4C63-B0FC-1F31ECF9F1EF}"/>
              </a:ext>
            </a:extLst>
          </p:cNvPr>
          <p:cNvSpPr txBox="1"/>
          <p:nvPr/>
        </p:nvSpPr>
        <p:spPr>
          <a:xfrm>
            <a:off x="0" y="3041811"/>
            <a:ext cx="4365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Attitude (roll, pitch, yaw), Translational 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x,y,z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):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Constants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Mi,Ni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are (functions of inertia, drag, rotor effects)</a:t>
            </a:r>
          </a:p>
          <a:p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498B4-2B49-4400-AF9A-B31920CC150D}"/>
              </a:ext>
            </a:extLst>
          </p:cNvPr>
          <p:cNvSpPr txBox="1"/>
          <p:nvPr/>
        </p:nvSpPr>
        <p:spPr>
          <a:xfrm>
            <a:off x="5162210" y="4151867"/>
            <a:ext cx="2664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L</a:t>
            </a:r>
            <a:r>
              <a:rPr lang="en-US" sz="20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ift and tilting angles: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5A504-FC2D-4473-A8AA-5E80086E8F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51" b="7478"/>
          <a:stretch/>
        </p:blipFill>
        <p:spPr>
          <a:xfrm>
            <a:off x="8543597" y="4725781"/>
            <a:ext cx="3648098" cy="1459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22D8C5-5934-42D8-9621-762BDC3DB15E}"/>
              </a:ext>
            </a:extLst>
          </p:cNvPr>
          <p:cNvSpPr txBox="1"/>
          <p:nvPr/>
        </p:nvSpPr>
        <p:spPr>
          <a:xfrm>
            <a:off x="8667542" y="4151867"/>
            <a:ext cx="340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Virtual translational inputs: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6C15-CD9E-4914-8BB9-D8687CC56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639" y="889610"/>
            <a:ext cx="3969529" cy="29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0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/>
          <p:nvPr/>
        </p:nvSpPr>
        <p:spPr>
          <a:xfrm>
            <a:off x="0" y="0"/>
            <a:ext cx="12191695" cy="85725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666733" y="190499"/>
            <a:ext cx="10858228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2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 Design</a:t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571485" y="1875907"/>
            <a:ext cx="10858228" cy="2739120"/>
          </a:xfrm>
          <a:prstGeom prst="roundRect">
            <a:avLst>
              <a:gd name="adj" fmla="val 5653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666733" y="2011498"/>
            <a:ext cx="2508957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Control System Structure </a:t>
            </a:r>
            <a:endParaRPr dirty="0"/>
          </a:p>
        </p:txBody>
      </p:sp>
      <p:pic>
        <p:nvPicPr>
          <p:cNvPr id="227" name="Google Shape;227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309" y="2101426"/>
            <a:ext cx="228594" cy="1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/>
          <p:nvPr/>
        </p:nvSpPr>
        <p:spPr>
          <a:xfrm>
            <a:off x="657268" y="4772026"/>
            <a:ext cx="3428914" cy="1924047"/>
          </a:xfrm>
          <a:prstGeom prst="roundRect">
            <a:avLst>
              <a:gd name="adj" fmla="val 5925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616274" y="4874052"/>
            <a:ext cx="3409987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Integral Terminal Sliding Mode (ITSM) </a:t>
            </a:r>
            <a:endParaRPr dirty="0"/>
          </a:p>
        </p:txBody>
      </p:sp>
      <p:pic>
        <p:nvPicPr>
          <p:cNvPr id="233" name="Google Shape;23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287" y="5415434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/>
        </p:nvSpPr>
        <p:spPr>
          <a:xfrm>
            <a:off x="967874" y="5343341"/>
            <a:ext cx="2781230" cy="52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Ensures 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robustness</a:t>
            </a: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against disturbances</a:t>
            </a:r>
            <a:endParaRPr dirty="0"/>
          </a:p>
        </p:txBody>
      </p:sp>
      <p:pic>
        <p:nvPicPr>
          <p:cNvPr id="235" name="Google Shape;23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286" y="6058606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 txBox="1"/>
          <p:nvPr/>
        </p:nvSpPr>
        <p:spPr>
          <a:xfrm>
            <a:off x="973740" y="5945012"/>
            <a:ext cx="2348656" cy="3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Minimizes 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steady-state errors</a:t>
            </a:r>
            <a:endParaRPr dirty="0"/>
          </a:p>
        </p:txBody>
      </p:sp>
      <p:sp>
        <p:nvSpPr>
          <p:cNvPr id="237" name="Google Shape;237;p17"/>
          <p:cNvSpPr/>
          <p:nvPr/>
        </p:nvSpPr>
        <p:spPr>
          <a:xfrm>
            <a:off x="4381390" y="4772026"/>
            <a:ext cx="3428914" cy="1924048"/>
          </a:xfrm>
          <a:prstGeom prst="roundRect">
            <a:avLst>
              <a:gd name="adj" fmla="val 5925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4367102" y="4777114"/>
            <a:ext cx="342891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Nonsingular Terminal Sliding Mode (NTSM) </a:t>
            </a:r>
            <a:endParaRPr dirty="0"/>
          </a:p>
        </p:txBody>
      </p:sp>
      <p:pic>
        <p:nvPicPr>
          <p:cNvPr id="242" name="Google Shape;242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885" y="5426669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7"/>
          <p:cNvSpPr txBox="1"/>
          <p:nvPr/>
        </p:nvSpPr>
        <p:spPr>
          <a:xfrm>
            <a:off x="4792638" y="5343341"/>
            <a:ext cx="2096984" cy="3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Achieves 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fast convergence</a:t>
            </a:r>
            <a:endParaRPr dirty="0"/>
          </a:p>
        </p:txBody>
      </p:sp>
      <p:pic>
        <p:nvPicPr>
          <p:cNvPr id="244" name="Google Shape;24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885" y="5972801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7"/>
          <p:cNvSpPr txBox="1"/>
          <p:nvPr/>
        </p:nvSpPr>
        <p:spPr>
          <a:xfrm>
            <a:off x="4775865" y="5864887"/>
            <a:ext cx="2927340" cy="3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Avoids 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singularities</a:t>
            </a: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in traditional TSM</a:t>
            </a:r>
            <a:endParaRPr dirty="0"/>
          </a:p>
        </p:txBody>
      </p:sp>
      <p:sp>
        <p:nvSpPr>
          <p:cNvPr id="246" name="Google Shape;246;p17"/>
          <p:cNvSpPr/>
          <p:nvPr/>
        </p:nvSpPr>
        <p:spPr>
          <a:xfrm>
            <a:off x="8000799" y="4770486"/>
            <a:ext cx="3428914" cy="1924049"/>
          </a:xfrm>
          <a:prstGeom prst="roundRect">
            <a:avLst>
              <a:gd name="adj" fmla="val 5925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8247674" y="4874052"/>
            <a:ext cx="2800703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 Hyperplane-based Approach </a:t>
            </a:r>
            <a:endParaRPr dirty="0"/>
          </a:p>
        </p:txBody>
      </p:sp>
      <p:pic>
        <p:nvPicPr>
          <p:cNvPr id="248" name="Google Shape;24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1830" y="5000088"/>
            <a:ext cx="228594" cy="20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245" y="5454598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7"/>
          <p:cNvSpPr txBox="1"/>
          <p:nvPr/>
        </p:nvSpPr>
        <p:spPr>
          <a:xfrm>
            <a:off x="8410364" y="5382164"/>
            <a:ext cx="2781230" cy="52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Combines 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ITSM + NTSM</a:t>
            </a: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for position &amp; attitude</a:t>
            </a:r>
            <a:endParaRPr dirty="0"/>
          </a:p>
        </p:txBody>
      </p:sp>
      <p:pic>
        <p:nvPicPr>
          <p:cNvPr id="251" name="Google Shape;25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1952" y="5898138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 txBox="1"/>
          <p:nvPr/>
        </p:nvSpPr>
        <p:spPr>
          <a:xfrm>
            <a:off x="8382995" y="5802722"/>
            <a:ext cx="2835969" cy="3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Reduces 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chattering</a:t>
            </a:r>
            <a:r>
              <a:rPr lang="en-US" sz="1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in control signals</a:t>
            </a:r>
            <a:endParaRPr dirty="0"/>
          </a:p>
        </p:txBody>
      </p:sp>
      <p:pic>
        <p:nvPicPr>
          <p:cNvPr id="255" name="Google Shape;25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2245" y="6232571"/>
            <a:ext cx="171445" cy="14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 txBox="1"/>
          <p:nvPr/>
        </p:nvSpPr>
        <p:spPr>
          <a:xfrm>
            <a:off x="8400839" y="6123892"/>
            <a:ext cx="2811924" cy="31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Guarantees </a:t>
            </a:r>
            <a:r>
              <a:rPr lang="en-US" sz="1400" b="1" i="0" u="none" strike="noStrike" cap="none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rPr>
              <a:t>finite-time convergence</a:t>
            </a:r>
            <a:endParaRPr/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620" y="1883898"/>
            <a:ext cx="7758093" cy="2682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12B52-9189-448A-876B-2FDFD888B113}"/>
              </a:ext>
            </a:extLst>
          </p:cNvPr>
          <p:cNvSpPr txBox="1"/>
          <p:nvPr/>
        </p:nvSpPr>
        <p:spPr>
          <a:xfrm>
            <a:off x="42862" y="974836"/>
            <a:ext cx="1168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Objective :Make the quadrotor track a reference trajectory despite bounded disturbances, with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finite-time convergence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of tracking errors to zero.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7D1A4943-1C3B-4F48-8BC6-B41965097986}"/>
              </a:ext>
            </a:extLst>
          </p:cNvPr>
          <p:cNvSpPr/>
          <p:nvPr/>
        </p:nvSpPr>
        <p:spPr>
          <a:xfrm>
            <a:off x="0" y="0"/>
            <a:ext cx="12191695" cy="85725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FFC6DB1-494B-49B5-8014-7D5A736B3418}"/>
              </a:ext>
            </a:extLst>
          </p:cNvPr>
          <p:cNvSpPr txBox="1"/>
          <p:nvPr/>
        </p:nvSpPr>
        <p:spPr>
          <a:xfrm>
            <a:off x="666733" y="127003"/>
            <a:ext cx="5226046" cy="6032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</a:rPr>
              <a:t>Control design-position loop</a:t>
            </a:r>
            <a:endParaRPr sz="2392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A6EC9-928C-4EB2-866D-D9832FEE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304"/>
            <a:ext cx="4532244" cy="36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56766-CC7C-4AB4-8EEC-C8945754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7" y="3612387"/>
            <a:ext cx="4299568" cy="1098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93093-2C51-4E51-B71C-873E3051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29651"/>
            <a:ext cx="4969565" cy="480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E9520-F369-4241-9ECB-B588BD060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183" y="1785958"/>
            <a:ext cx="731583" cy="167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58DDD-F462-4A04-B99E-260E079EF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487" y="1708362"/>
            <a:ext cx="746825" cy="213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F142EA-66BB-45A6-8D85-A88797CC1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086" y="2024137"/>
            <a:ext cx="4320914" cy="1638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641544-C196-4B7F-A2BE-AD354A69E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0744" y="3530128"/>
            <a:ext cx="2591025" cy="1356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3D5B03-D8D1-4BC3-B52C-F19AD60B5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8580" y="4871585"/>
            <a:ext cx="4430442" cy="1991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2BC8C-5443-466F-AF1D-BE4A5C1BA3CB}"/>
              </a:ext>
            </a:extLst>
          </p:cNvPr>
          <p:cNvSpPr txBox="1"/>
          <p:nvPr/>
        </p:nvSpPr>
        <p:spPr>
          <a:xfrm>
            <a:off x="0" y="1006111"/>
            <a:ext cx="48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Step A: Define tracking errors (position):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EDCD5-7481-4E21-9D2C-CAF330978320}"/>
              </a:ext>
            </a:extLst>
          </p:cNvPr>
          <p:cNvSpPr txBox="1"/>
          <p:nvPr/>
        </p:nvSpPr>
        <p:spPr>
          <a:xfrm>
            <a:off x="-1" y="2832136"/>
            <a:ext cx="484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Step B: Build ITSM sliding variables with positive gains: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8D6B30-B172-4DE8-80A7-260FAD178DE9}"/>
              </a:ext>
            </a:extLst>
          </p:cNvPr>
          <p:cNvSpPr txBox="1"/>
          <p:nvPr/>
        </p:nvSpPr>
        <p:spPr>
          <a:xfrm>
            <a:off x="35938" y="5114941"/>
            <a:ext cx="4933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Step C: Augment with NTSM (hyperplane) to obtain final sliding variable: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5FD88D-6583-4C10-BACF-8EDD2E6CCA48}"/>
              </a:ext>
            </a:extLst>
          </p:cNvPr>
          <p:cNvSpPr txBox="1"/>
          <p:nvPr/>
        </p:nvSpPr>
        <p:spPr>
          <a:xfrm>
            <a:off x="4969565" y="893538"/>
            <a:ext cx="7222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The controller is composed of two control laws: one is a continuous control law, while the other is a discontinuous control law.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3A7A6-1052-4C8C-9DB9-5EBDA21E4E79}"/>
              </a:ext>
            </a:extLst>
          </p:cNvPr>
          <p:cNvSpPr txBox="1"/>
          <p:nvPr/>
        </p:nvSpPr>
        <p:spPr>
          <a:xfrm>
            <a:off x="4975109" y="1664056"/>
            <a:ext cx="411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Bold"/>
              </a:rPr>
              <a:t>Continuous control law for position loop: 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620DF5-E138-43C0-A672-32DAFE5D0E4F}"/>
              </a:ext>
            </a:extLst>
          </p:cNvPr>
          <p:cNvSpPr txBox="1"/>
          <p:nvPr/>
        </p:nvSpPr>
        <p:spPr>
          <a:xfrm>
            <a:off x="5009192" y="2055689"/>
            <a:ext cx="3071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U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sing the double time derivative of the tracking errors, the continuous control laws for the position of a quadrotor are given by: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959A3-0DE5-41BD-B6E0-F6D4B256311F}"/>
              </a:ext>
            </a:extLst>
          </p:cNvPr>
          <p:cNvSpPr txBox="1"/>
          <p:nvPr/>
        </p:nvSpPr>
        <p:spPr>
          <a:xfrm>
            <a:off x="4969565" y="3539379"/>
            <a:ext cx="411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Bold"/>
              </a:rPr>
              <a:t>Reaching control law for position loop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MinionPro-Bold"/>
              </a:rPr>
              <a:t>:</a:t>
            </a:r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Bold"/>
              </a:rPr>
              <a:t> 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A switching law is added to the equivalent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MinionPro-Regular"/>
              </a:rPr>
              <a:t>law to increase efficiency against model uncertainty: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68A8C-FA05-4E4A-ADF5-0550740D89A5}"/>
              </a:ext>
            </a:extLst>
          </p:cNvPr>
          <p:cNvSpPr txBox="1"/>
          <p:nvPr/>
        </p:nvSpPr>
        <p:spPr>
          <a:xfrm>
            <a:off x="5009191" y="5400479"/>
            <a:ext cx="3001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full control input is :</a:t>
            </a:r>
          </a:p>
        </p:txBody>
      </p:sp>
    </p:spTree>
    <p:extLst>
      <p:ext uri="{BB962C8B-B14F-4D97-AF65-F5344CB8AC3E}">
        <p14:creationId xmlns:p14="http://schemas.microsoft.com/office/powerpoint/2010/main" val="372988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7D1A4943-1C3B-4F48-8BC6-B41965097986}"/>
              </a:ext>
            </a:extLst>
          </p:cNvPr>
          <p:cNvSpPr/>
          <p:nvPr/>
        </p:nvSpPr>
        <p:spPr>
          <a:xfrm>
            <a:off x="0" y="0"/>
            <a:ext cx="12191695" cy="85725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D1AD4-D13C-4CB1-9A4E-DBAECDC5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8" y="1486783"/>
            <a:ext cx="4801319" cy="369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1EE95-1EC8-4748-A89F-41212CA3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142"/>
            <a:ext cx="3852572" cy="1146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1E142-986A-4210-817D-D6E3B357C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51888"/>
            <a:ext cx="4720590" cy="594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622B5-9C85-4024-921C-2A68A954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549" y="2668104"/>
            <a:ext cx="5546502" cy="2342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25C0D-D3BE-4752-AFB6-751037126CE0}"/>
              </a:ext>
            </a:extLst>
          </p:cNvPr>
          <p:cNvSpPr txBox="1"/>
          <p:nvPr/>
        </p:nvSpPr>
        <p:spPr>
          <a:xfrm>
            <a:off x="0" y="1006111"/>
            <a:ext cx="48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Step A Define attitude errors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C3129-3D68-4B87-9D52-ED9E5C39A928}"/>
              </a:ext>
            </a:extLst>
          </p:cNvPr>
          <p:cNvSpPr txBox="1"/>
          <p:nvPr/>
        </p:nvSpPr>
        <p:spPr>
          <a:xfrm>
            <a:off x="666733" y="127003"/>
            <a:ext cx="5157117" cy="60324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</a:rPr>
              <a:t>Control design-attitude loop</a:t>
            </a:r>
            <a:endParaRPr sz="2392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4904D-088A-47A5-9BBE-68E9E0CC7C2A}"/>
              </a:ext>
            </a:extLst>
          </p:cNvPr>
          <p:cNvSpPr txBox="1"/>
          <p:nvPr/>
        </p:nvSpPr>
        <p:spPr>
          <a:xfrm>
            <a:off x="0" y="2562260"/>
            <a:ext cx="48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Step B ITSM (attitude):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BCF8D-DE61-4D4D-A2A0-A8CB3F2DD514}"/>
              </a:ext>
            </a:extLst>
          </p:cNvPr>
          <p:cNvSpPr txBox="1"/>
          <p:nvPr/>
        </p:nvSpPr>
        <p:spPr>
          <a:xfrm>
            <a:off x="-1" y="5186551"/>
            <a:ext cx="48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Step C Hyperplane (NTSM augmentation):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CA473-289D-4F26-B585-C1944B01F41F}"/>
                  </a:ext>
                </a:extLst>
              </p:cNvPr>
              <p:cNvSpPr txBox="1"/>
              <p:nvPr/>
            </p:nvSpPr>
            <p:spPr>
              <a:xfrm>
                <a:off x="5902548" y="913778"/>
                <a:ext cx="61414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The attitude subsystem follows the same control approach as position control. Define ITSM sliding variables for attitude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augment with NTSM , solve for equivalent torques(continuous) then add switching terms to form the final torques, </a:t>
                </a:r>
                <a:r>
                  <a:rPr lang="en-US" sz="1800" dirty="0"/>
                  <a:t>t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his stabilizes roll/pitch/yaw in finite time 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CA473-289D-4F26-B585-C1944B01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548" y="913778"/>
                <a:ext cx="6141414" cy="1754326"/>
              </a:xfrm>
              <a:prstGeom prst="rect">
                <a:avLst/>
              </a:prstGeom>
              <a:blipFill>
                <a:blip r:embed="rId7"/>
                <a:stretch>
                  <a:fillRect l="-794" t="-2083" r="-794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ABE5E4-2C86-437D-9480-B922807F9598}"/>
              </a:ext>
            </a:extLst>
          </p:cNvPr>
          <p:cNvSpPr txBox="1"/>
          <p:nvPr/>
        </p:nvSpPr>
        <p:spPr>
          <a:xfrm>
            <a:off x="5902548" y="5186551"/>
            <a:ext cx="6141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That continuous term cancels model dynamics on the manifold and avoids high-frequency switching, reducing chattering. The discontinuous switching law is added to ensure robustness against disturbances.</a:t>
            </a:r>
          </a:p>
        </p:txBody>
      </p:sp>
    </p:spTree>
    <p:extLst>
      <p:ext uri="{BB962C8B-B14F-4D97-AF65-F5344CB8AC3E}">
        <p14:creationId xmlns:p14="http://schemas.microsoft.com/office/powerpoint/2010/main" val="270155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/>
          <p:nvPr/>
        </p:nvSpPr>
        <p:spPr>
          <a:xfrm>
            <a:off x="-49836" y="-58993"/>
            <a:ext cx="12191700" cy="6858000"/>
          </a:xfrm>
          <a:prstGeom prst="rect">
            <a:avLst/>
          </a:prstGeom>
          <a:gradFill>
            <a:gsLst>
              <a:gs pos="0">
                <a:srgbClr val="003366">
                  <a:alpha val="84705"/>
                </a:srgbClr>
              </a:gs>
              <a:gs pos="100000">
                <a:srgbClr val="003366">
                  <a:alpha val="84705"/>
                </a:srgbClr>
              </a:gs>
            </a:gsLst>
            <a:lin ang="16200038" scaled="0"/>
          </a:gradFill>
          <a:ln w="9525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37779" y="2834846"/>
            <a:ext cx="12016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/>
          <p:nvPr/>
        </p:nvSpPr>
        <p:spPr>
          <a:xfrm>
            <a:off x="-13633" y="-112585"/>
            <a:ext cx="12191700" cy="6681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2859750" y="-10500"/>
            <a:ext cx="6472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Spiral Trajectory Simulation (No Disturbance) Results</a:t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1" y="555496"/>
            <a:ext cx="6042600" cy="6285300"/>
          </a:xfrm>
          <a:prstGeom prst="roundRect">
            <a:avLst>
              <a:gd name="adj" fmla="val 2990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6042656" y="555496"/>
            <a:ext cx="6149100" cy="6261600"/>
          </a:xfrm>
          <a:prstGeom prst="roundRect">
            <a:avLst>
              <a:gd name="adj" fmla="val 2492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3">
            <a:alphaModFix/>
          </a:blip>
          <a:srcRect l="9104" r="8127" b="5758"/>
          <a:stretch/>
        </p:blipFill>
        <p:spPr>
          <a:xfrm>
            <a:off x="11750" y="739200"/>
            <a:ext cx="3021325" cy="25723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289" name="Google Shape;289;p20"/>
          <p:cNvPicPr preferRelativeResize="0"/>
          <p:nvPr/>
        </p:nvPicPr>
        <p:blipFill rotWithShape="1">
          <a:blip r:embed="rId4">
            <a:alphaModFix/>
          </a:blip>
          <a:srcRect l="3407" r="9210" b="6076"/>
          <a:stretch/>
        </p:blipFill>
        <p:spPr>
          <a:xfrm>
            <a:off x="3004850" y="726950"/>
            <a:ext cx="2891575" cy="26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 rotWithShape="1">
          <a:blip r:embed="rId5">
            <a:alphaModFix/>
          </a:blip>
          <a:srcRect l="4791" r="9496" b="5979"/>
          <a:stretch/>
        </p:blipFill>
        <p:spPr>
          <a:xfrm>
            <a:off x="6126775" y="689125"/>
            <a:ext cx="2891575" cy="262242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291" name="Google Shape;291;p20"/>
          <p:cNvPicPr preferRelativeResize="0"/>
          <p:nvPr/>
        </p:nvPicPr>
        <p:blipFill rotWithShape="1">
          <a:blip r:embed="rId6">
            <a:alphaModFix/>
          </a:blip>
          <a:srcRect l="6027" r="9312" b="6288"/>
          <a:stretch/>
        </p:blipFill>
        <p:spPr>
          <a:xfrm>
            <a:off x="9102475" y="598051"/>
            <a:ext cx="2966100" cy="271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292" name="Google Shape;292;p20"/>
          <p:cNvPicPr preferRelativeResize="0"/>
          <p:nvPr/>
        </p:nvPicPr>
        <p:blipFill rotWithShape="1">
          <a:blip r:embed="rId7">
            <a:alphaModFix/>
          </a:blip>
          <a:srcRect l="3393" t="6947" r="7764" b="2701"/>
          <a:stretch/>
        </p:blipFill>
        <p:spPr>
          <a:xfrm>
            <a:off x="11750" y="3637425"/>
            <a:ext cx="3891276" cy="25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 rotWithShape="1">
          <a:blip r:embed="rId8">
            <a:alphaModFix/>
          </a:blip>
          <a:srcRect l="21054" t="8079" r="18704" b="10718"/>
          <a:stretch/>
        </p:blipFill>
        <p:spPr>
          <a:xfrm>
            <a:off x="4266725" y="3637425"/>
            <a:ext cx="3170438" cy="28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 rotWithShape="1">
          <a:blip r:embed="rId9">
            <a:alphaModFix/>
          </a:blip>
          <a:srcRect l="6288" r="9187" b="5846"/>
          <a:stretch/>
        </p:blipFill>
        <p:spPr>
          <a:xfrm>
            <a:off x="7598800" y="3420665"/>
            <a:ext cx="4488525" cy="31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/>
          <p:nvPr/>
        </p:nvSpPr>
        <p:spPr>
          <a:xfrm>
            <a:off x="-13633" y="-112585"/>
            <a:ext cx="12191700" cy="6681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1482150" y="-3225"/>
            <a:ext cx="92277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54850" rIns="73150" bIns="54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Spiral Trajectory Simulation (Disturbance eq.44.) Results</a:t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1" y="555496"/>
            <a:ext cx="6042600" cy="6285300"/>
          </a:xfrm>
          <a:prstGeom prst="roundRect">
            <a:avLst>
              <a:gd name="adj" fmla="val 2990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6042656" y="555496"/>
            <a:ext cx="6149100" cy="6261600"/>
          </a:xfrm>
          <a:prstGeom prst="roundRect">
            <a:avLst>
              <a:gd name="adj" fmla="val 2492"/>
            </a:avLst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l="9446" r="9332" b="5168"/>
          <a:stretch/>
        </p:blipFill>
        <p:spPr>
          <a:xfrm>
            <a:off x="38925" y="578174"/>
            <a:ext cx="2820826" cy="25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4">
            <a:alphaModFix/>
          </a:blip>
          <a:srcRect l="7157" r="9230" b="7063"/>
          <a:stretch/>
        </p:blipFill>
        <p:spPr>
          <a:xfrm>
            <a:off x="2859750" y="578175"/>
            <a:ext cx="3103300" cy="25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 rotWithShape="1">
          <a:blip r:embed="rId5">
            <a:alphaModFix/>
          </a:blip>
          <a:srcRect l="7639" r="9324" b="7166"/>
          <a:stretch/>
        </p:blipFill>
        <p:spPr>
          <a:xfrm>
            <a:off x="6071887" y="543925"/>
            <a:ext cx="3103300" cy="25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 rotWithShape="1">
          <a:blip r:embed="rId6">
            <a:alphaModFix/>
          </a:blip>
          <a:srcRect l="7943" r="9398" b="5651"/>
          <a:stretch/>
        </p:blipFill>
        <p:spPr>
          <a:xfrm>
            <a:off x="9034815" y="543925"/>
            <a:ext cx="3103300" cy="25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 rotWithShape="1">
          <a:blip r:embed="rId7">
            <a:alphaModFix/>
          </a:blip>
          <a:srcRect l="3450" t="8010" r="9190" b="4053"/>
          <a:stretch/>
        </p:blipFill>
        <p:spPr>
          <a:xfrm>
            <a:off x="-13625" y="3639900"/>
            <a:ext cx="4133026" cy="29595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308" name="Google Shape;308;p21"/>
          <p:cNvPicPr preferRelativeResize="0"/>
          <p:nvPr/>
        </p:nvPicPr>
        <p:blipFill rotWithShape="1">
          <a:blip r:embed="rId8">
            <a:alphaModFix/>
          </a:blip>
          <a:srcRect l="20910" t="7692" r="18461" b="10037"/>
          <a:stretch/>
        </p:blipFill>
        <p:spPr>
          <a:xfrm>
            <a:off x="4119400" y="3639904"/>
            <a:ext cx="3264850" cy="295957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  <p:pic>
        <p:nvPicPr>
          <p:cNvPr id="309" name="Google Shape;309;p21"/>
          <p:cNvPicPr preferRelativeResize="0"/>
          <p:nvPr/>
        </p:nvPicPr>
        <p:blipFill rotWithShape="1">
          <a:blip r:embed="rId9">
            <a:alphaModFix/>
          </a:blip>
          <a:srcRect l="6070" r="8430" b="5784"/>
          <a:stretch/>
        </p:blipFill>
        <p:spPr>
          <a:xfrm>
            <a:off x="7384250" y="3580975"/>
            <a:ext cx="4662300" cy="3018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715</Words>
  <Application>Microsoft Office PowerPoint</Application>
  <PresentationFormat>Widescreen</PresentationFormat>
  <Paragraphs>77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MinionPro-Bold</vt:lpstr>
      <vt:lpstr>MinionPro-Regular</vt:lpstr>
      <vt:lpstr>OpenSans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Mariam Janbein</cp:lastModifiedBy>
  <cp:revision>7</cp:revision>
  <dcterms:modified xsi:type="dcterms:W3CDTF">2025-12-18T11:19:40Z</dcterms:modified>
</cp:coreProperties>
</file>